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311" r:id="rId4"/>
    <p:sldId id="312" r:id="rId5"/>
    <p:sldId id="315" r:id="rId6"/>
    <p:sldId id="314" r:id="rId7"/>
    <p:sldId id="316" r:id="rId8"/>
    <p:sldId id="318" r:id="rId9"/>
    <p:sldId id="322" r:id="rId10"/>
    <p:sldId id="320" r:id="rId11"/>
    <p:sldId id="323" r:id="rId12"/>
    <p:sldId id="319" r:id="rId13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  <p:embeddedFont>
      <p:font typeface="Century Gothic" panose="020B050202020202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67" d="100"/>
          <a:sy n="67" d="100"/>
        </p:scale>
        <p:origin x="568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TO NUMBER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TO_NUMBER function converts a string to a number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287624" y="3716003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Format Mask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D42F227C-6DCF-421E-B373-411CD8133394}"/>
              </a:ext>
            </a:extLst>
          </p:cNvPr>
          <p:cNvGraphicFramePr>
            <a:graphicFrameLocks noGrp="1"/>
          </p:cNvGraphicFramePr>
          <p:nvPr/>
        </p:nvGraphicFramePr>
        <p:xfrm>
          <a:off x="4038600" y="2182734"/>
          <a:ext cx="5429241" cy="365131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46670">
                  <a:extLst>
                    <a:ext uri="{9D8B030D-6E8A-4147-A177-3AD203B41FA5}">
                      <a16:colId xmlns:a16="http://schemas.microsoft.com/office/drawing/2014/main" val="2346059484"/>
                    </a:ext>
                  </a:extLst>
                </a:gridCol>
                <a:gridCol w="4382571">
                  <a:extLst>
                    <a:ext uri="{9D8B030D-6E8A-4147-A177-3AD203B41FA5}">
                      <a16:colId xmlns:a16="http://schemas.microsoft.com/office/drawing/2014/main" val="2049553831"/>
                    </a:ext>
                  </a:extLst>
                </a:gridCol>
              </a:tblGrid>
              <a:tr h="24174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Parameter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Explanation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3348877817"/>
                  </a:ext>
                </a:extLst>
              </a:tr>
              <a:tr h="24174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9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Value (with no leading zeros)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3376232412"/>
                  </a:ext>
                </a:extLst>
              </a:tr>
              <a:tr h="24174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0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Value (with leading zeros)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3406725232"/>
                  </a:ext>
                </a:extLst>
              </a:tr>
              <a:tr h="24174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.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Decimal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2964225676"/>
                  </a:ext>
                </a:extLst>
              </a:tr>
              <a:tr h="24174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,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Group separator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3653684500"/>
                  </a:ext>
                </a:extLst>
              </a:tr>
              <a:tr h="241741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PR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Negative value in angle brackets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3835518484"/>
                  </a:ext>
                </a:extLst>
              </a:tr>
              <a:tr h="241741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S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Sign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1681724558"/>
                  </a:ext>
                </a:extLst>
              </a:tr>
              <a:tr h="241741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L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Currency symbol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1519395214"/>
                  </a:ext>
                </a:extLst>
              </a:tr>
              <a:tr h="241741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MI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Minus sign (for negative numbers)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371835753"/>
                  </a:ext>
                </a:extLst>
              </a:tr>
              <a:tr h="24174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PL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Plus sign (for positive numbers)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3317952468"/>
                  </a:ext>
                </a:extLst>
              </a:tr>
              <a:tr h="241741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SG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Plus/minus sign (for positive and negative numbers)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2146661153"/>
                  </a:ext>
                </a:extLst>
              </a:tr>
              <a:tr h="241741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EEEE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Scientific notation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24548301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6968058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TO NUMBER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TO_NUMBER function converts a string to a number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9D1F6B-8066-4B4C-BB77-54AE6898D1B2}"/>
              </a:ext>
            </a:extLst>
          </p:cNvPr>
          <p:cNvSpPr/>
          <p:nvPr/>
        </p:nvSpPr>
        <p:spPr>
          <a:xfrm>
            <a:off x="3943350" y="3546726"/>
            <a:ext cx="75520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TO_NUMBER ('1210.73', '9999.99’);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TO_NUMBER ('$1,210.73', ‘L9,999.99');</a:t>
            </a:r>
          </a:p>
        </p:txBody>
      </p:sp>
    </p:spTree>
    <p:extLst>
      <p:ext uri="{BB962C8B-B14F-4D97-AF65-F5344CB8AC3E}">
        <p14:creationId xmlns:p14="http://schemas.microsoft.com/office/powerpoint/2010/main" val="1289181494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TO STRING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TO_CHAR function converts a number or date to a string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3823725"/>
            <a:ext cx="75520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TO_CHAR ( value, </a:t>
            </a:r>
            <a:r>
              <a:rPr lang="en-US" dirty="0" err="1">
                <a:latin typeface="+mj-lt"/>
              </a:rPr>
              <a:t>format_mask</a:t>
            </a:r>
            <a:r>
              <a:rPr lang="en-US" dirty="0">
                <a:latin typeface="+mj-lt"/>
              </a:rPr>
              <a:t> )</a:t>
            </a:r>
          </a:p>
        </p:txBody>
      </p:sp>
    </p:spTree>
    <p:extLst>
      <p:ext uri="{BB962C8B-B14F-4D97-AF65-F5344CB8AC3E}">
        <p14:creationId xmlns:p14="http://schemas.microsoft.com/office/powerpoint/2010/main" val="2652301324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TO STRING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TO_CHAR function converts a number or date to a string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287624" y="3716003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Format Mask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D42F227C-6DCF-421E-B373-411CD81333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4087260"/>
              </p:ext>
            </p:extLst>
          </p:nvPr>
        </p:nvGraphicFramePr>
        <p:xfrm>
          <a:off x="4038600" y="2182734"/>
          <a:ext cx="5429241" cy="365131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46670">
                  <a:extLst>
                    <a:ext uri="{9D8B030D-6E8A-4147-A177-3AD203B41FA5}">
                      <a16:colId xmlns:a16="http://schemas.microsoft.com/office/drawing/2014/main" val="2346059484"/>
                    </a:ext>
                  </a:extLst>
                </a:gridCol>
                <a:gridCol w="4382571">
                  <a:extLst>
                    <a:ext uri="{9D8B030D-6E8A-4147-A177-3AD203B41FA5}">
                      <a16:colId xmlns:a16="http://schemas.microsoft.com/office/drawing/2014/main" val="2049553831"/>
                    </a:ext>
                  </a:extLst>
                </a:gridCol>
              </a:tblGrid>
              <a:tr h="24174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Parameter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Explanation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3348877817"/>
                  </a:ext>
                </a:extLst>
              </a:tr>
              <a:tr h="24174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9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Value (with no leading zeros)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3376232412"/>
                  </a:ext>
                </a:extLst>
              </a:tr>
              <a:tr h="24174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0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Value (with leading zeros)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3406725232"/>
                  </a:ext>
                </a:extLst>
              </a:tr>
              <a:tr h="24174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.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Decimal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2964225676"/>
                  </a:ext>
                </a:extLst>
              </a:tr>
              <a:tr h="24174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,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Group separator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3653684500"/>
                  </a:ext>
                </a:extLst>
              </a:tr>
              <a:tr h="241741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PR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Negative value in angle brackets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3835518484"/>
                  </a:ext>
                </a:extLst>
              </a:tr>
              <a:tr h="241741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S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Sign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1681724558"/>
                  </a:ext>
                </a:extLst>
              </a:tr>
              <a:tr h="241741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L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Currency symbol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1519395214"/>
                  </a:ext>
                </a:extLst>
              </a:tr>
              <a:tr h="241741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MI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Minus sign (for negative numbers)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371835753"/>
                  </a:ext>
                </a:extLst>
              </a:tr>
              <a:tr h="241741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PL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Plus sign (for positive numbers)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3317952468"/>
                  </a:ext>
                </a:extLst>
              </a:tr>
              <a:tr h="241741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SG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Plus/minus sign (for positive and negative numbers)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2146661153"/>
                  </a:ext>
                </a:extLst>
              </a:tr>
              <a:tr h="241741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EEEE</a:t>
                      </a:r>
                    </a:p>
                  </a:txBody>
                  <a:tcPr marL="60435" marR="60435" marT="30218" marB="30218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Scientific notation</a:t>
                      </a:r>
                    </a:p>
                  </a:txBody>
                  <a:tcPr marL="60435" marR="60435" marT="30218" marB="30218" anchor="ctr"/>
                </a:tc>
                <a:extLst>
                  <a:ext uri="{0D108BD9-81ED-4DB2-BD59-A6C34878D82A}">
                    <a16:rowId xmlns:a16="http://schemas.microsoft.com/office/drawing/2014/main" val="24548301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1344574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TO STRING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TO_CHAR function converts a number or date to a string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287624" y="3716003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Format Mask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435D2D8-7BD9-4AF4-89F1-035D927D83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0345907"/>
              </p:ext>
            </p:extLst>
          </p:nvPr>
        </p:nvGraphicFramePr>
        <p:xfrm>
          <a:off x="4038600" y="1957076"/>
          <a:ext cx="7458067" cy="420860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88319">
                  <a:extLst>
                    <a:ext uri="{9D8B030D-6E8A-4147-A177-3AD203B41FA5}">
                      <a16:colId xmlns:a16="http://schemas.microsoft.com/office/drawing/2014/main" val="579323873"/>
                    </a:ext>
                  </a:extLst>
                </a:gridCol>
                <a:gridCol w="6169748">
                  <a:extLst>
                    <a:ext uri="{9D8B030D-6E8A-4147-A177-3AD203B41FA5}">
                      <a16:colId xmlns:a16="http://schemas.microsoft.com/office/drawing/2014/main" val="109307373"/>
                    </a:ext>
                  </a:extLst>
                </a:gridCol>
              </a:tblGrid>
              <a:tr h="22261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Parameter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Explanation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2281464205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YYYY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4-digit year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4055213353"/>
                  </a:ext>
                </a:extLst>
              </a:tr>
              <a:tr h="28145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MM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Month (01-12; JAN = 01).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288584751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Mon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Abbreviated name of month capitalized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97221881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Month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Name of month capitalized, padded with blanks to length of 9 characters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3650251077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DAY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Name of day in all uppercase, padded with blanks to length of 9 characters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3110346058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Day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Name of day capitalized, padded with blanks to length of 9 characters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429242928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DDD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Day of year (1-366)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3964303238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DD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Day of month (01-31)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2168332322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HH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Hour of day (01-12)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2814577273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HH12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Hour of day (01-12)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2030944209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HH24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Hour of day (00-23)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2101260448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MI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Minute (00-59)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363727406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SS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Second (00-59)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863339810"/>
                  </a:ext>
                </a:extLst>
              </a:tr>
              <a:tr h="42402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am, AM, pm, or PM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Meridian indicator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410846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5860589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TO STRING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TO_CHAR function converts a number or date to a string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9D1F6B-8066-4B4C-BB77-54AE6898D1B2}"/>
              </a:ext>
            </a:extLst>
          </p:cNvPr>
          <p:cNvSpPr/>
          <p:nvPr/>
        </p:nvSpPr>
        <p:spPr>
          <a:xfrm>
            <a:off x="3867150" y="2438730"/>
            <a:ext cx="755203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sales, TO_CHAR(sales, '9999.99’) </a:t>
            </a:r>
          </a:p>
          <a:p>
            <a:r>
              <a:rPr lang="en-US" dirty="0">
                <a:latin typeface="+mj-lt"/>
              </a:rPr>
              <a:t>FROM sales;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sales, TO_CHAR(sales, ‘L9,999.99’) </a:t>
            </a:r>
          </a:p>
          <a:p>
            <a:r>
              <a:rPr lang="en-US" dirty="0">
                <a:latin typeface="+mj-lt"/>
              </a:rPr>
              <a:t>FROM sales;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 </a:t>
            </a:r>
            <a:r>
              <a:rPr lang="en-US" dirty="0" err="1">
                <a:latin typeface="+mj-lt"/>
              </a:rPr>
              <a:t>order_date</a:t>
            </a:r>
            <a:r>
              <a:rPr lang="en-US" dirty="0">
                <a:latin typeface="+mj-lt"/>
              </a:rPr>
              <a:t>, TO_CHAR(</a:t>
            </a:r>
            <a:r>
              <a:rPr lang="en-US" dirty="0" err="1">
                <a:latin typeface="+mj-lt"/>
              </a:rPr>
              <a:t>order_date</a:t>
            </a:r>
            <a:r>
              <a:rPr lang="en-US" dirty="0">
                <a:latin typeface="+mj-lt"/>
              </a:rPr>
              <a:t>, 'MMDDYY’)</a:t>
            </a:r>
          </a:p>
          <a:p>
            <a:r>
              <a:rPr lang="en-US" dirty="0">
                <a:latin typeface="+mj-lt"/>
              </a:rPr>
              <a:t>FROM sales;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 </a:t>
            </a:r>
            <a:r>
              <a:rPr lang="en-US" dirty="0" err="1">
                <a:latin typeface="+mj-lt"/>
              </a:rPr>
              <a:t>order_date</a:t>
            </a:r>
            <a:r>
              <a:rPr lang="en-US" dirty="0">
                <a:latin typeface="+mj-lt"/>
              </a:rPr>
              <a:t>, TO_CHAR(</a:t>
            </a:r>
            <a:r>
              <a:rPr lang="en-US" dirty="0" err="1">
                <a:latin typeface="+mj-lt"/>
              </a:rPr>
              <a:t>order_date</a:t>
            </a:r>
            <a:r>
              <a:rPr lang="en-US" dirty="0">
                <a:latin typeface="+mj-lt"/>
              </a:rPr>
              <a:t>, 'Month DD, YYYY’)</a:t>
            </a:r>
          </a:p>
          <a:p>
            <a:r>
              <a:rPr lang="en-US" dirty="0">
                <a:latin typeface="+mj-lt"/>
              </a:rPr>
              <a:t>FROM sales;</a:t>
            </a:r>
          </a:p>
        </p:txBody>
      </p:sp>
    </p:spTree>
    <p:extLst>
      <p:ext uri="{BB962C8B-B14F-4D97-AF65-F5344CB8AC3E}">
        <p14:creationId xmlns:p14="http://schemas.microsoft.com/office/powerpoint/2010/main" val="2366389448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TO DATE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TO_DATE function converts a string to a date.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838575" y="3823725"/>
            <a:ext cx="75520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TO_DATE( string1, </a:t>
            </a:r>
            <a:r>
              <a:rPr lang="en-US" dirty="0" err="1">
                <a:latin typeface="+mj-lt"/>
              </a:rPr>
              <a:t>format_mask</a:t>
            </a:r>
            <a:r>
              <a:rPr lang="en-US" dirty="0">
                <a:latin typeface="+mj-lt"/>
              </a:rPr>
              <a:t> )</a:t>
            </a:r>
          </a:p>
        </p:txBody>
      </p:sp>
    </p:spTree>
    <p:extLst>
      <p:ext uri="{BB962C8B-B14F-4D97-AF65-F5344CB8AC3E}">
        <p14:creationId xmlns:p14="http://schemas.microsoft.com/office/powerpoint/2010/main" val="3706379735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TO DATE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TO_DATE function converts a string to a date.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287624" y="3716003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Format Mask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435D2D8-7BD9-4AF4-89F1-035D927D83FA}"/>
              </a:ext>
            </a:extLst>
          </p:cNvPr>
          <p:cNvGraphicFramePr>
            <a:graphicFrameLocks noGrp="1"/>
          </p:cNvGraphicFramePr>
          <p:nvPr/>
        </p:nvGraphicFramePr>
        <p:xfrm>
          <a:off x="4038600" y="1957076"/>
          <a:ext cx="7458067" cy="420860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88319">
                  <a:extLst>
                    <a:ext uri="{9D8B030D-6E8A-4147-A177-3AD203B41FA5}">
                      <a16:colId xmlns:a16="http://schemas.microsoft.com/office/drawing/2014/main" val="579323873"/>
                    </a:ext>
                  </a:extLst>
                </a:gridCol>
                <a:gridCol w="6169748">
                  <a:extLst>
                    <a:ext uri="{9D8B030D-6E8A-4147-A177-3AD203B41FA5}">
                      <a16:colId xmlns:a16="http://schemas.microsoft.com/office/drawing/2014/main" val="109307373"/>
                    </a:ext>
                  </a:extLst>
                </a:gridCol>
              </a:tblGrid>
              <a:tr h="22261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Parameter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Explanation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2281464205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YYYY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4-digit year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4055213353"/>
                  </a:ext>
                </a:extLst>
              </a:tr>
              <a:tr h="28145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MM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Month (01-12; JAN = 01).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288584751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Mon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Abbreviated name of month capitalized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97221881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Month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Name of month capitalized, padded with blanks to length of 9 characters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3650251077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DAY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Name of day in all uppercase, padded with blanks to length of 9 characters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3110346058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Day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Name of day capitalized, padded with blanks to length of 9 characters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429242928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DDD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Day of year (1-366)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3964303238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DD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Day of month (01-31)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2168332322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HH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Hour of day (01-12)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2814577273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HH12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Hour of day (01-12)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2030944209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HH24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Hour of day (00-23)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2101260448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MI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Minute (00-59)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363727406"/>
                  </a:ext>
                </a:extLst>
              </a:tr>
              <a:tr h="222612">
                <a:tc>
                  <a:txBody>
                    <a:bodyPr/>
                    <a:lstStyle/>
                    <a:p>
                      <a:r>
                        <a:rPr lang="en-US" sz="1600">
                          <a:latin typeface="+mj-lt"/>
                        </a:rPr>
                        <a:t>SS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Second (00-59)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863339810"/>
                  </a:ext>
                </a:extLst>
              </a:tr>
              <a:tr h="424020"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am, AM, pm, or PM</a:t>
                      </a:r>
                    </a:p>
                  </a:txBody>
                  <a:tcPr marL="19254" marR="19254" marT="9627" marB="9627" anchor="ctr"/>
                </a:tc>
                <a:tc>
                  <a:txBody>
                    <a:bodyPr/>
                    <a:lstStyle/>
                    <a:p>
                      <a:r>
                        <a:rPr lang="en-US" sz="1600" dirty="0">
                          <a:latin typeface="+mj-lt"/>
                        </a:rPr>
                        <a:t>Meridian indicator</a:t>
                      </a:r>
                    </a:p>
                  </a:txBody>
                  <a:tcPr marL="19254" marR="19254" marT="9627" marB="9627" anchor="ctr"/>
                </a:tc>
                <a:extLst>
                  <a:ext uri="{0D108BD9-81ED-4DB2-BD59-A6C34878D82A}">
                    <a16:rowId xmlns:a16="http://schemas.microsoft.com/office/drawing/2014/main" val="410846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3436473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TO DATE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TO_DATE function converts a string to a date.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9D1F6B-8066-4B4C-BB77-54AE6898D1B2}"/>
              </a:ext>
            </a:extLst>
          </p:cNvPr>
          <p:cNvSpPr/>
          <p:nvPr/>
        </p:nvSpPr>
        <p:spPr>
          <a:xfrm>
            <a:off x="4038600" y="3546726"/>
            <a:ext cx="75520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TO_DATE('2014/04/25', 'YYYY/MM/DD’);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TO_DATE('033114', 'MMDDYY');</a:t>
            </a:r>
          </a:p>
        </p:txBody>
      </p:sp>
    </p:spTree>
    <p:extLst>
      <p:ext uri="{BB962C8B-B14F-4D97-AF65-F5344CB8AC3E}">
        <p14:creationId xmlns:p14="http://schemas.microsoft.com/office/powerpoint/2010/main" val="723633948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TO NUMBER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TO_NUMBER function converts a string to a number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3823725"/>
            <a:ext cx="75520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TO_NUMBER( string1, </a:t>
            </a:r>
            <a:r>
              <a:rPr lang="en-US" dirty="0" err="1">
                <a:latin typeface="+mj-lt"/>
              </a:rPr>
              <a:t>format_mask</a:t>
            </a:r>
            <a:r>
              <a:rPr lang="en-US" dirty="0">
                <a:latin typeface="+mj-lt"/>
              </a:rPr>
              <a:t> )</a:t>
            </a:r>
          </a:p>
        </p:txBody>
      </p:sp>
    </p:spTree>
    <p:extLst>
      <p:ext uri="{BB962C8B-B14F-4D97-AF65-F5344CB8AC3E}">
        <p14:creationId xmlns:p14="http://schemas.microsoft.com/office/powerpoint/2010/main" val="72156908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4907</TotalTime>
  <Words>680</Words>
  <Application>Microsoft Office PowerPoint</Application>
  <PresentationFormat>Widescreen</PresentationFormat>
  <Paragraphs>168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Century Gothic</vt:lpstr>
      <vt:lpstr>Calibri</vt:lpstr>
      <vt:lpstr>Arial</vt:lpstr>
      <vt:lpstr>Calibri Light</vt:lpstr>
      <vt:lpstr>Template</vt:lpstr>
      <vt:lpstr>Custom Design</vt:lpstr>
      <vt:lpstr>PowerPoint Presentation</vt:lpstr>
      <vt:lpstr>CONVERSION TO STRING</vt:lpstr>
      <vt:lpstr>CONVERSION TO STRING</vt:lpstr>
      <vt:lpstr>CONVERSION TO STRING</vt:lpstr>
      <vt:lpstr>CONVERSION TO STRING</vt:lpstr>
      <vt:lpstr>CONVERSION TO DATE</vt:lpstr>
      <vt:lpstr>CONVERSION TO DATE</vt:lpstr>
      <vt:lpstr>CONVERSION TO DATE</vt:lpstr>
      <vt:lpstr>CONVERSION TO NUMBER</vt:lpstr>
      <vt:lpstr>CONVERSION TO NUMBER</vt:lpstr>
      <vt:lpstr>CONVERSION TO NUMBER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abhishek.b16@fms.edu</cp:lastModifiedBy>
  <cp:revision>134</cp:revision>
  <dcterms:created xsi:type="dcterms:W3CDTF">2018-09-26T08:50:40Z</dcterms:created>
  <dcterms:modified xsi:type="dcterms:W3CDTF">2018-12-26T13:06:41Z</dcterms:modified>
</cp:coreProperties>
</file>